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Arimo Bold" charset="1" panose="020B0704020202020204"/>
      <p:regular r:id="rId39"/>
    </p:embeddedFont>
    <p:embeddedFont>
      <p:font typeface="Arimo" charset="1" panose="020B0604020202020204"/>
      <p:regular r:id="rId41"/>
    </p:embeddedFont>
    <p:embeddedFont>
      <p:font typeface="Arimo Italics" charset="1" panose="020B0604020202090204"/>
      <p:regular r:id="rId43"/>
    </p:embeddedFont>
    <p:embeddedFont>
      <p:font typeface="Arvo" charset="1" panose="02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2.xml" Type="http://schemas.openxmlformats.org/officeDocument/2006/relationships/notesSlide"/><Relationship Id="rId41" Target="fonts/font41.fntdata" Type="http://schemas.openxmlformats.org/officeDocument/2006/relationships/font"/><Relationship Id="rId42" Target="notesSlides/notesSlide3.xml" Type="http://schemas.openxmlformats.org/officeDocument/2006/relationships/notesSlide"/><Relationship Id="rId43" Target="fonts/font43.fntdata" Type="http://schemas.openxmlformats.org/officeDocument/2006/relationships/font"/><Relationship Id="rId44" Target="notesSlides/notesSlide4.xml" Type="http://schemas.openxmlformats.org/officeDocument/2006/relationships/notesSlide"/><Relationship Id="rId45" Target="notesSlides/notesSlide5.xml" Type="http://schemas.openxmlformats.org/officeDocument/2006/relationships/notesSlide"/><Relationship Id="rId46" Target="notesSlides/notesSlide6.xml" Type="http://schemas.openxmlformats.org/officeDocument/2006/relationships/notesSlide"/><Relationship Id="rId47" Target="notesSlides/notesSlide7.xml" Type="http://schemas.openxmlformats.org/officeDocument/2006/relationships/notesSlide"/><Relationship Id="rId48" Target="notesSlides/notesSlide8.xml" Type="http://schemas.openxmlformats.org/officeDocument/2006/relationships/notesSlide"/><Relationship Id="rId49" Target="notesSlides/notesSlide9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0.xml" Type="http://schemas.openxmlformats.org/officeDocument/2006/relationships/notesSlide"/><Relationship Id="rId51" Target="notesSlides/notesSlide11.xml" Type="http://schemas.openxmlformats.org/officeDocument/2006/relationships/notesSlide"/><Relationship Id="rId52" Target="notesSlides/notesSlide12.xml" Type="http://schemas.openxmlformats.org/officeDocument/2006/relationships/notesSlide"/><Relationship Id="rId53" Target="notesSlides/notesSlide13.xml" Type="http://schemas.openxmlformats.org/officeDocument/2006/relationships/notesSlide"/><Relationship Id="rId54" Target="notesSlides/notesSlide14.xml" Type="http://schemas.openxmlformats.org/officeDocument/2006/relationships/notesSlide"/><Relationship Id="rId55" Target="notesSlides/notesSlide15.xml" Type="http://schemas.openxmlformats.org/officeDocument/2006/relationships/notesSlide"/><Relationship Id="rId56" Target="notesSlides/notesSlide16.xml" Type="http://schemas.openxmlformats.org/officeDocument/2006/relationships/notesSlide"/><Relationship Id="rId57" Target="notesSlides/notesSlide17.xml" Type="http://schemas.openxmlformats.org/officeDocument/2006/relationships/notesSlide"/><Relationship Id="rId58" Target="notesSlides/notesSlide18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Slides/notesSlide19.xml" Type="http://schemas.openxmlformats.org/officeDocument/2006/relationships/notesSlide"/><Relationship Id="rId61" Target="notesSlides/notesSlide20.xml" Type="http://schemas.openxmlformats.org/officeDocument/2006/relationships/notesSlide"/><Relationship Id="rId62" Target="notesSlides/notesSlide21.xml" Type="http://schemas.openxmlformats.org/officeDocument/2006/relationships/notesSlide"/><Relationship Id="rId63" Target="notesSlides/notesSlide22.xml" Type="http://schemas.openxmlformats.org/officeDocument/2006/relationships/notesSlide"/><Relationship Id="rId64" Target="notesSlides/notesSlide23.xml" Type="http://schemas.openxmlformats.org/officeDocument/2006/relationships/notesSlide"/><Relationship Id="rId65" Target="notesSlides/notesSlide24.xml" Type="http://schemas.openxmlformats.org/officeDocument/2006/relationships/notesSlide"/><Relationship Id="rId66" Target="notesSlides/notesSlide25.xml" Type="http://schemas.openxmlformats.org/officeDocument/2006/relationships/notesSlide"/><Relationship Id="rId67" Target="notesSlides/notesSlide26.xml" Type="http://schemas.openxmlformats.org/officeDocument/2006/relationships/notesSlide"/><Relationship Id="rId68" Target="notesSlides/notesSlide27.xml" Type="http://schemas.openxmlformats.org/officeDocument/2006/relationships/notesSlide"/><Relationship Id="rId69" Target="notesSlides/notesSlide28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9.xml" Type="http://schemas.openxmlformats.org/officeDocument/2006/relationships/notesSlide"/><Relationship Id="rId71" Target="notesSlides/notesSlide30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Pour certain niveau d’énergie le niveau de transmission est à 1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8.jpeg" Type="http://schemas.openxmlformats.org/officeDocument/2006/relationships/image"/><Relationship Id="rId6" Target="../media/VAGpyDmBbBA.mp4" Type="http://schemas.openxmlformats.org/officeDocument/2006/relationships/video"/><Relationship Id="rId7" Target="../media/VAGpyDmBbBA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6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6.png" Type="http://schemas.openxmlformats.org/officeDocument/2006/relationships/image"/><Relationship Id="rId4" Target="../media/image20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6.png" Type="http://schemas.openxmlformats.org/officeDocument/2006/relationships/image"/><Relationship Id="rId4" Target="../media/image20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6.png" Type="http://schemas.openxmlformats.org/officeDocument/2006/relationships/image"/><Relationship Id="rId4" Target="../media/image20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pyC8evKY.mp4" Type="http://schemas.microsoft.com/office/2007/relationships/media"/><Relationship Id="rId11" Target="../media/image52.jpeg" Type="http://schemas.openxmlformats.org/officeDocument/2006/relationships/image"/><Relationship Id="rId12" Target="../media/VAGpyFUHXUo.mp4" Type="http://schemas.openxmlformats.org/officeDocument/2006/relationships/video"/><Relationship Id="rId13" Target="../media/VAGpyFUHXUo.mp4" Type="http://schemas.microsoft.com/office/2007/relationships/media"/><Relationship Id="rId14" Target="../media/image53.jpeg" Type="http://schemas.openxmlformats.org/officeDocument/2006/relationships/image"/><Relationship Id="rId15" Target="../media/VAGpyPMMS8A.mp4" Type="http://schemas.openxmlformats.org/officeDocument/2006/relationships/video"/><Relationship Id="rId16" Target="../media/VAGpyPMMS8A.mp4" Type="http://schemas.microsoft.com/office/2007/relationships/media"/><Relationship Id="rId2" Target="../notesSlides/notesSlide24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50.jpeg" Type="http://schemas.openxmlformats.org/officeDocument/2006/relationships/image"/><Relationship Id="rId6" Target="../media/VAGpyATCX5I.mp4" Type="http://schemas.openxmlformats.org/officeDocument/2006/relationships/video"/><Relationship Id="rId7" Target="../media/VAGpyATCX5I.mp4" Type="http://schemas.microsoft.com/office/2007/relationships/media"/><Relationship Id="rId8" Target="../media/image51.jpeg" Type="http://schemas.openxmlformats.org/officeDocument/2006/relationships/image"/><Relationship Id="rId9" Target="../media/VAGpyC8evKY.mp4" Type="http://schemas.openxmlformats.org/officeDocument/2006/relationships/video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55.jpeg" Type="http://schemas.openxmlformats.org/officeDocument/2006/relationships/image"/><Relationship Id="rId6" Target="../media/VAGpyKarAjE.mp4" Type="http://schemas.openxmlformats.org/officeDocument/2006/relationships/video"/><Relationship Id="rId7" Target="../media/VAGpyKarAjE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puIk_XKE.mp4" Type="http://schemas.microsoft.com/office/2007/relationships/media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3.jpeg" Type="http://schemas.openxmlformats.org/officeDocument/2006/relationships/image"/><Relationship Id="rId6" Target="../media/VAGpt5wA0lA.mp4" Type="http://schemas.openxmlformats.org/officeDocument/2006/relationships/video"/><Relationship Id="rId7" Target="../media/VAGpt5wA0lA.mp4" Type="http://schemas.microsoft.com/office/2007/relationships/media"/><Relationship Id="rId8" Target="../media/image14.jpeg" Type="http://schemas.openxmlformats.org/officeDocument/2006/relationships/image"/><Relationship Id="rId9" Target="../media/VAGpuIk_XKE.mp4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jpeg" Type="http://schemas.openxmlformats.org/officeDocument/2006/relationships/image"/><Relationship Id="rId6" Target="../media/VAGpyPILLsw.mp4" Type="http://schemas.openxmlformats.org/officeDocument/2006/relationships/video"/><Relationship Id="rId7" Target="../media/VAGpyPILLsw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48522" y="-2380150"/>
            <a:ext cx="23734752" cy="14763712"/>
          </a:xfrm>
          <a:custGeom>
            <a:avLst/>
            <a:gdLst/>
            <a:ahLst/>
            <a:cxnLst/>
            <a:rect r="r" b="b" t="t" l="l"/>
            <a:pathLst>
              <a:path h="14763712" w="23734752">
                <a:moveTo>
                  <a:pt x="0" y="0"/>
                </a:moveTo>
                <a:lnTo>
                  <a:pt x="23734752" y="0"/>
                </a:lnTo>
                <a:lnTo>
                  <a:pt x="23734752" y="14763712"/>
                </a:lnTo>
                <a:lnTo>
                  <a:pt x="0" y="1476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9882" y="2120067"/>
            <a:ext cx="10348236" cy="5813827"/>
          </a:xfrm>
          <a:custGeom>
            <a:avLst/>
            <a:gdLst/>
            <a:ahLst/>
            <a:cxnLst/>
            <a:rect r="r" b="b" t="t" l="l"/>
            <a:pathLst>
              <a:path h="5813827" w="10348236">
                <a:moveTo>
                  <a:pt x="0" y="0"/>
                </a:moveTo>
                <a:lnTo>
                  <a:pt x="10348236" y="0"/>
                </a:lnTo>
                <a:lnTo>
                  <a:pt x="10348236" y="5813827"/>
                </a:lnTo>
                <a:lnTo>
                  <a:pt x="0" y="5813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07937" y="3521521"/>
            <a:ext cx="8872126" cy="278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b="true" sz="80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267436"/>
            <a:ext cx="3390136" cy="126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BRUYANT Florian</a:t>
            </a:r>
          </a:p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MIKOLAJEWSKI Alex</a:t>
            </a:r>
          </a:p>
          <a:p>
            <a:pPr algn="l">
              <a:lnSpc>
                <a:spcPts val="3318"/>
              </a:lnSpc>
            </a:pPr>
            <a:r>
              <a:rPr lang="en-US" b="true" sz="2404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ATAGAN Axel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39620"/>
            <a:ext cx="2732564" cy="84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Physique moderne</a:t>
            </a:r>
          </a:p>
          <a:p>
            <a:pPr algn="l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Boumiz Abdelaziz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72603" y="0"/>
            <a:ext cx="2415397" cy="1276862"/>
          </a:xfrm>
          <a:custGeom>
            <a:avLst/>
            <a:gdLst/>
            <a:ahLst/>
            <a:cxnLst/>
            <a:rect r="r" b="b" t="t" l="l"/>
            <a:pathLst>
              <a:path h="1276862" w="2415397">
                <a:moveTo>
                  <a:pt x="0" y="0"/>
                </a:moveTo>
                <a:lnTo>
                  <a:pt x="2415397" y="0"/>
                </a:lnTo>
                <a:lnTo>
                  <a:pt x="2415397" y="1276862"/>
                </a:lnTo>
                <a:lnTo>
                  <a:pt x="0" y="1276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48040" y="6539620"/>
            <a:ext cx="1391920" cy="84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Pré-ing 2 </a:t>
            </a:r>
          </a:p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MI-4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9" t="0" r="19" b="0"/>
          <a:stretch>
            <a:fillRect/>
          </a:stretch>
        </p:blipFill>
        <p:spPr>
          <a:xfrm flipH="false" flipV="false" rot="0">
            <a:off x="1028700" y="2207109"/>
            <a:ext cx="8321198" cy="66803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Ondes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71524" y="4111495"/>
            <a:ext cx="2423929" cy="47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b="true" sz="302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 E = 2.15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20079" y="5117394"/>
            <a:ext cx="5977699" cy="91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99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Coefficient de transmission T = 1</a:t>
            </a:r>
          </a:p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L’onde réfléchie n’oscille pas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9716" y="2478742"/>
            <a:ext cx="9846587" cy="6149449"/>
          </a:xfrm>
          <a:custGeom>
            <a:avLst/>
            <a:gdLst/>
            <a:ahLst/>
            <a:cxnLst/>
            <a:rect r="r" b="b" t="t" l="l"/>
            <a:pathLst>
              <a:path h="6149449" w="9846587">
                <a:moveTo>
                  <a:pt x="0" y="0"/>
                </a:moveTo>
                <a:lnTo>
                  <a:pt x="9846587" y="0"/>
                </a:lnTo>
                <a:lnTo>
                  <a:pt x="9846587" y="6149449"/>
                </a:lnTo>
                <a:lnTo>
                  <a:pt x="0" y="6149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79596" y="5413626"/>
            <a:ext cx="1011803" cy="1244870"/>
            <a:chOff x="0" y="0"/>
            <a:chExt cx="66062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626" cy="812800"/>
            </a:xfrm>
            <a:custGeom>
              <a:avLst/>
              <a:gdLst/>
              <a:ahLst/>
              <a:cxnLst/>
              <a:rect r="r" b="b" t="t" l="l"/>
              <a:pathLst>
                <a:path h="812800" w="660626">
                  <a:moveTo>
                    <a:pt x="330313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57426" y="0"/>
                  </a:lnTo>
                  <a:lnTo>
                    <a:pt x="457426" y="406400"/>
                  </a:lnTo>
                  <a:lnTo>
                    <a:pt x="660626" y="406400"/>
                  </a:lnTo>
                  <a:lnTo>
                    <a:pt x="330313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254226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États stationnaires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63868" y="3861376"/>
            <a:ext cx="5687881" cy="138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b="true" sz="301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Oscillation du facteur de transmission lorsqu’il converge vers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20764" y="6928980"/>
            <a:ext cx="477408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Problème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3213" y="4163723"/>
            <a:ext cx="14105132" cy="116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2"/>
              </a:lnSpc>
              <a:spcBef>
                <a:spcPct val="0"/>
              </a:spcBef>
            </a:pPr>
            <a:r>
              <a:rPr lang="en-US" b="true" sz="38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Pourquoi n’observe t’on pas l’effet Ramsauer-Townsend pour un paquet d’onde avec  σ = 0.05 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83913" y="847725"/>
            <a:ext cx="12043732" cy="9439275"/>
          </a:xfrm>
          <a:custGeom>
            <a:avLst/>
            <a:gdLst/>
            <a:ahLst/>
            <a:cxnLst/>
            <a:rect r="r" b="b" t="t" l="l"/>
            <a:pathLst>
              <a:path h="9439275" w="12043732">
                <a:moveTo>
                  <a:pt x="0" y="0"/>
                </a:moveTo>
                <a:lnTo>
                  <a:pt x="12043732" y="0"/>
                </a:lnTo>
                <a:lnTo>
                  <a:pt x="12043732" y="9439275"/>
                </a:lnTo>
                <a:lnTo>
                  <a:pt x="0" y="943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2613" y="-38100"/>
            <a:ext cx="5817517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Étude analytique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51650" y="802576"/>
            <a:ext cx="219000" cy="219000"/>
            <a:chOff x="0" y="0"/>
            <a:chExt cx="292000" cy="29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B5BD00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922814" y="395450"/>
            <a:ext cx="219000" cy="219000"/>
            <a:chOff x="0" y="0"/>
            <a:chExt cx="292000" cy="29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68D2DF"/>
            </a:solidFill>
          </p:spPr>
        </p:sp>
      </p:grpSp>
      <p:sp>
        <p:nvSpPr>
          <p:cNvPr name="AutoShape 7" id="7"/>
          <p:cNvSpPr/>
          <p:nvPr/>
        </p:nvSpPr>
        <p:spPr>
          <a:xfrm rot="2358632">
            <a:off x="567720" y="699123"/>
            <a:ext cx="457915" cy="0"/>
          </a:xfrm>
          <a:prstGeom prst="line">
            <a:avLst/>
          </a:prstGeom>
          <a:ln cap="rnd" w="19050">
            <a:solidFill>
              <a:srgbClr val="001A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1676" y="0"/>
            <a:ext cx="15735373" cy="10287000"/>
          </a:xfrm>
          <a:custGeom>
            <a:avLst/>
            <a:gdLst/>
            <a:ahLst/>
            <a:cxnLst/>
            <a:rect r="r" b="b" t="t" l="l"/>
            <a:pathLst>
              <a:path h="10287000" w="15735373">
                <a:moveTo>
                  <a:pt x="0" y="0"/>
                </a:moveTo>
                <a:lnTo>
                  <a:pt x="15735373" y="0"/>
                </a:lnTo>
                <a:lnTo>
                  <a:pt x="157353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3954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0836" y="395450"/>
            <a:ext cx="16860164" cy="9294165"/>
          </a:xfrm>
          <a:custGeom>
            <a:avLst/>
            <a:gdLst/>
            <a:ahLst/>
            <a:cxnLst/>
            <a:rect r="r" b="b" t="t" l="l"/>
            <a:pathLst>
              <a:path h="9294165" w="16860164">
                <a:moveTo>
                  <a:pt x="0" y="0"/>
                </a:moveTo>
                <a:lnTo>
                  <a:pt x="16860164" y="0"/>
                </a:lnTo>
                <a:lnTo>
                  <a:pt x="16860164" y="9294165"/>
                </a:lnTo>
                <a:lnTo>
                  <a:pt x="0" y="9294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17350" y="9265424"/>
            <a:ext cx="219000" cy="219000"/>
            <a:chOff x="0" y="0"/>
            <a:chExt cx="292000" cy="29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B5BD0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7146186" y="9672550"/>
            <a:ext cx="219000" cy="219000"/>
            <a:chOff x="0" y="0"/>
            <a:chExt cx="292000" cy="29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68D2DF"/>
            </a:solidFill>
          </p:spPr>
        </p:sp>
      </p:grpSp>
      <p:sp>
        <p:nvSpPr>
          <p:cNvPr name="AutoShape 7" id="7"/>
          <p:cNvSpPr/>
          <p:nvPr/>
        </p:nvSpPr>
        <p:spPr>
          <a:xfrm rot="2358632">
            <a:off x="17262364" y="9568827"/>
            <a:ext cx="457915" cy="0"/>
          </a:xfrm>
          <a:prstGeom prst="line">
            <a:avLst/>
          </a:prstGeom>
          <a:ln cap="rnd" w="19050">
            <a:solidFill>
              <a:srgbClr val="001A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51650" y="3954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7000" y="332494"/>
            <a:ext cx="16498186" cy="9589571"/>
          </a:xfrm>
          <a:custGeom>
            <a:avLst/>
            <a:gdLst/>
            <a:ahLst/>
            <a:cxnLst/>
            <a:rect r="r" b="b" t="t" l="l"/>
            <a:pathLst>
              <a:path h="9589571" w="16498186">
                <a:moveTo>
                  <a:pt x="0" y="0"/>
                </a:moveTo>
                <a:lnTo>
                  <a:pt x="16498186" y="0"/>
                </a:lnTo>
                <a:lnTo>
                  <a:pt x="16498186" y="9589570"/>
                </a:lnTo>
                <a:lnTo>
                  <a:pt x="0" y="9589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6780" y="568359"/>
            <a:ext cx="14695709" cy="3563710"/>
          </a:xfrm>
          <a:custGeom>
            <a:avLst/>
            <a:gdLst/>
            <a:ahLst/>
            <a:cxnLst/>
            <a:rect r="r" b="b" t="t" l="l"/>
            <a:pathLst>
              <a:path h="3563710" w="14695709">
                <a:moveTo>
                  <a:pt x="0" y="0"/>
                </a:moveTo>
                <a:lnTo>
                  <a:pt x="14695709" y="0"/>
                </a:lnTo>
                <a:lnTo>
                  <a:pt x="14695709" y="3563710"/>
                </a:lnTo>
                <a:lnTo>
                  <a:pt x="0" y="3563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6780" y="4460894"/>
            <a:ext cx="9714450" cy="2173608"/>
          </a:xfrm>
          <a:custGeom>
            <a:avLst/>
            <a:gdLst/>
            <a:ahLst/>
            <a:cxnLst/>
            <a:rect r="r" b="b" t="t" l="l"/>
            <a:pathLst>
              <a:path h="2173608" w="9714450">
                <a:moveTo>
                  <a:pt x="0" y="0"/>
                </a:moveTo>
                <a:lnTo>
                  <a:pt x="9714450" y="0"/>
                </a:lnTo>
                <a:lnTo>
                  <a:pt x="9714450" y="2173608"/>
                </a:lnTo>
                <a:lnTo>
                  <a:pt x="0" y="2173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6780" y="6967877"/>
            <a:ext cx="8173388" cy="2492883"/>
          </a:xfrm>
          <a:custGeom>
            <a:avLst/>
            <a:gdLst/>
            <a:ahLst/>
            <a:cxnLst/>
            <a:rect r="r" b="b" t="t" l="l"/>
            <a:pathLst>
              <a:path h="2492883" w="8173388">
                <a:moveTo>
                  <a:pt x="0" y="0"/>
                </a:moveTo>
                <a:lnTo>
                  <a:pt x="8173388" y="0"/>
                </a:lnTo>
                <a:lnTo>
                  <a:pt x="8173388" y="2492883"/>
                </a:lnTo>
                <a:lnTo>
                  <a:pt x="0" y="24928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5465" y="420802"/>
            <a:ext cx="15057069" cy="1110459"/>
          </a:xfrm>
          <a:custGeom>
            <a:avLst/>
            <a:gdLst/>
            <a:ahLst/>
            <a:cxnLst/>
            <a:rect r="r" b="b" t="t" l="l"/>
            <a:pathLst>
              <a:path h="1110459" w="15057069">
                <a:moveTo>
                  <a:pt x="0" y="0"/>
                </a:moveTo>
                <a:lnTo>
                  <a:pt x="15057070" y="0"/>
                </a:lnTo>
                <a:lnTo>
                  <a:pt x="15057070" y="1110459"/>
                </a:lnTo>
                <a:lnTo>
                  <a:pt x="0" y="1110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19640" y="1872997"/>
            <a:ext cx="1627179" cy="1238071"/>
          </a:xfrm>
          <a:custGeom>
            <a:avLst/>
            <a:gdLst/>
            <a:ahLst/>
            <a:cxnLst/>
            <a:rect r="r" b="b" t="t" l="l"/>
            <a:pathLst>
              <a:path h="1238071" w="1627179">
                <a:moveTo>
                  <a:pt x="0" y="0"/>
                </a:moveTo>
                <a:lnTo>
                  <a:pt x="1627179" y="0"/>
                </a:lnTo>
                <a:lnTo>
                  <a:pt x="1627179" y="1238071"/>
                </a:lnTo>
                <a:lnTo>
                  <a:pt x="0" y="1238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55541" y="1845586"/>
            <a:ext cx="5776918" cy="1292894"/>
          </a:xfrm>
          <a:custGeom>
            <a:avLst/>
            <a:gdLst/>
            <a:ahLst/>
            <a:cxnLst/>
            <a:rect r="r" b="b" t="t" l="l"/>
            <a:pathLst>
              <a:path h="1292894" w="5776918">
                <a:moveTo>
                  <a:pt x="0" y="0"/>
                </a:moveTo>
                <a:lnTo>
                  <a:pt x="5776918" y="0"/>
                </a:lnTo>
                <a:lnTo>
                  <a:pt x="5776918" y="1292894"/>
                </a:lnTo>
                <a:lnTo>
                  <a:pt x="0" y="12928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80007" y="3451641"/>
            <a:ext cx="13927985" cy="2576677"/>
          </a:xfrm>
          <a:custGeom>
            <a:avLst/>
            <a:gdLst/>
            <a:ahLst/>
            <a:cxnLst/>
            <a:rect r="r" b="b" t="t" l="l"/>
            <a:pathLst>
              <a:path h="2576677" w="13927985">
                <a:moveTo>
                  <a:pt x="0" y="0"/>
                </a:moveTo>
                <a:lnTo>
                  <a:pt x="13927986" y="0"/>
                </a:lnTo>
                <a:lnTo>
                  <a:pt x="13927986" y="2576677"/>
                </a:lnTo>
                <a:lnTo>
                  <a:pt x="0" y="2576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93981" y="6788921"/>
            <a:ext cx="12900038" cy="1370629"/>
          </a:xfrm>
          <a:custGeom>
            <a:avLst/>
            <a:gdLst/>
            <a:ahLst/>
            <a:cxnLst/>
            <a:rect r="r" b="b" t="t" l="l"/>
            <a:pathLst>
              <a:path h="1370629" w="12900038">
                <a:moveTo>
                  <a:pt x="0" y="0"/>
                </a:moveTo>
                <a:lnTo>
                  <a:pt x="12900038" y="0"/>
                </a:lnTo>
                <a:lnTo>
                  <a:pt x="12900038" y="1370629"/>
                </a:lnTo>
                <a:lnTo>
                  <a:pt x="0" y="1370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10466" y="8445300"/>
            <a:ext cx="11067068" cy="1452553"/>
          </a:xfrm>
          <a:custGeom>
            <a:avLst/>
            <a:gdLst/>
            <a:ahLst/>
            <a:cxnLst/>
            <a:rect r="r" b="b" t="t" l="l"/>
            <a:pathLst>
              <a:path h="1452553" w="11067068">
                <a:moveTo>
                  <a:pt x="0" y="0"/>
                </a:moveTo>
                <a:lnTo>
                  <a:pt x="11067068" y="0"/>
                </a:lnTo>
                <a:lnTo>
                  <a:pt x="11067068" y="1452553"/>
                </a:lnTo>
                <a:lnTo>
                  <a:pt x="0" y="14525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09940" y="4950055"/>
            <a:ext cx="1868120" cy="183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0"/>
              </a:lnSpc>
              <a:spcBef>
                <a:spcPct val="0"/>
              </a:spcBef>
            </a:pPr>
            <a:r>
              <a:rPr lang="en-US" sz="10695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7857" y="408922"/>
            <a:ext cx="13172287" cy="4363320"/>
          </a:xfrm>
          <a:custGeom>
            <a:avLst/>
            <a:gdLst/>
            <a:ahLst/>
            <a:cxnLst/>
            <a:rect r="r" b="b" t="t" l="l"/>
            <a:pathLst>
              <a:path h="4363320" w="13172287">
                <a:moveTo>
                  <a:pt x="0" y="0"/>
                </a:moveTo>
                <a:lnTo>
                  <a:pt x="13172286" y="0"/>
                </a:lnTo>
                <a:lnTo>
                  <a:pt x="13172286" y="4363320"/>
                </a:lnTo>
                <a:lnTo>
                  <a:pt x="0" y="436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2932" y="6083053"/>
            <a:ext cx="10902135" cy="3175247"/>
          </a:xfrm>
          <a:custGeom>
            <a:avLst/>
            <a:gdLst/>
            <a:ahLst/>
            <a:cxnLst/>
            <a:rect r="r" b="b" t="t" l="l"/>
            <a:pathLst>
              <a:path h="3175247" w="10902135">
                <a:moveTo>
                  <a:pt x="0" y="0"/>
                </a:moveTo>
                <a:lnTo>
                  <a:pt x="10902136" y="0"/>
                </a:lnTo>
                <a:lnTo>
                  <a:pt x="10902136" y="3175247"/>
                </a:lnTo>
                <a:lnTo>
                  <a:pt x="0" y="3175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80963" y="3738056"/>
            <a:ext cx="2326075" cy="229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78"/>
              </a:lnSpc>
              <a:spcBef>
                <a:spcPct val="0"/>
              </a:spcBef>
            </a:pPr>
            <a:r>
              <a:rPr lang="en-US" sz="13317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Sommaire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24774" y="2890528"/>
            <a:ext cx="1202625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01.- Introduction 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24774" y="4934345"/>
            <a:ext cx="1316053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03.- Etude analytique des états stationnaires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4774" y="5963045"/>
            <a:ext cx="1371994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04.- Etude dans le cas du paquet d’ondes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2256991" y="3167011"/>
            <a:ext cx="74483" cy="3973647"/>
          </a:xfrm>
          <a:prstGeom prst="rect">
            <a:avLst/>
          </a:prstGeom>
          <a:solidFill>
            <a:srgbClr val="3559E5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2008482" y="2909578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08482" y="494359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08482" y="698194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4774" y="3907539"/>
            <a:ext cx="1202625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02.- Modélisation du problème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08482" y="392658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08482" y="5962774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24774" y="6929561"/>
            <a:ext cx="1371994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05.- Comparaison aux observations expérimentales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1035" y="148960"/>
            <a:ext cx="13765929" cy="3837253"/>
          </a:xfrm>
          <a:custGeom>
            <a:avLst/>
            <a:gdLst/>
            <a:ahLst/>
            <a:cxnLst/>
            <a:rect r="r" b="b" t="t" l="l"/>
            <a:pathLst>
              <a:path h="3837253" w="13765929">
                <a:moveTo>
                  <a:pt x="0" y="0"/>
                </a:moveTo>
                <a:lnTo>
                  <a:pt x="13765930" y="0"/>
                </a:lnTo>
                <a:lnTo>
                  <a:pt x="13765930" y="3837253"/>
                </a:lnTo>
                <a:lnTo>
                  <a:pt x="0" y="3837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11175" y="4815899"/>
            <a:ext cx="6265650" cy="1499708"/>
          </a:xfrm>
          <a:custGeom>
            <a:avLst/>
            <a:gdLst/>
            <a:ahLst/>
            <a:cxnLst/>
            <a:rect r="r" b="b" t="t" l="l"/>
            <a:pathLst>
              <a:path h="1499708" w="6265650">
                <a:moveTo>
                  <a:pt x="0" y="0"/>
                </a:moveTo>
                <a:lnTo>
                  <a:pt x="6265650" y="0"/>
                </a:lnTo>
                <a:lnTo>
                  <a:pt x="6265650" y="1499707"/>
                </a:lnTo>
                <a:lnTo>
                  <a:pt x="0" y="1499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14885" y="7600639"/>
            <a:ext cx="11579705" cy="2098821"/>
          </a:xfrm>
          <a:custGeom>
            <a:avLst/>
            <a:gdLst/>
            <a:ahLst/>
            <a:cxnLst/>
            <a:rect r="r" b="b" t="t" l="l"/>
            <a:pathLst>
              <a:path h="2098821" w="11579705">
                <a:moveTo>
                  <a:pt x="0" y="0"/>
                </a:moveTo>
                <a:lnTo>
                  <a:pt x="11579705" y="0"/>
                </a:lnTo>
                <a:lnTo>
                  <a:pt x="11579705" y="2098821"/>
                </a:lnTo>
                <a:lnTo>
                  <a:pt x="0" y="2098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0773" y="2625684"/>
            <a:ext cx="2486453" cy="244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45"/>
              </a:lnSpc>
              <a:spcBef>
                <a:spcPct val="0"/>
              </a:spcBef>
            </a:pPr>
            <a:r>
              <a:rPr lang="en-US" sz="14236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9998" y="4822119"/>
            <a:ext cx="2708003" cy="266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6"/>
              </a:lnSpc>
              <a:spcBef>
                <a:spcPct val="0"/>
              </a:spcBef>
            </a:pPr>
            <a:r>
              <a:rPr lang="en-US" sz="15504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0534" y="3213882"/>
            <a:ext cx="9298669" cy="5811668"/>
          </a:xfrm>
          <a:custGeom>
            <a:avLst/>
            <a:gdLst/>
            <a:ahLst/>
            <a:cxnLst/>
            <a:rect r="r" b="b" t="t" l="l"/>
            <a:pathLst>
              <a:path h="5811668" w="9298669">
                <a:moveTo>
                  <a:pt x="0" y="0"/>
                </a:moveTo>
                <a:lnTo>
                  <a:pt x="9298669" y="0"/>
                </a:lnTo>
                <a:lnTo>
                  <a:pt x="9298669" y="5811668"/>
                </a:lnTo>
                <a:lnTo>
                  <a:pt x="0" y="5811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38135" y="3206551"/>
            <a:ext cx="9310398" cy="5818999"/>
          </a:xfrm>
          <a:custGeom>
            <a:avLst/>
            <a:gdLst/>
            <a:ahLst/>
            <a:cxnLst/>
            <a:rect r="r" b="b" t="t" l="l"/>
            <a:pathLst>
              <a:path h="5818999" w="9310398">
                <a:moveTo>
                  <a:pt x="0" y="0"/>
                </a:moveTo>
                <a:lnTo>
                  <a:pt x="9310399" y="0"/>
                </a:lnTo>
                <a:lnTo>
                  <a:pt x="9310399" y="5818999"/>
                </a:lnTo>
                <a:lnTo>
                  <a:pt x="0" y="5818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États stationnaires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72476" y="2298600"/>
            <a:ext cx="534304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On modifie la </a:t>
            </a: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largeur du puits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2847" y="4072702"/>
            <a:ext cx="10438872" cy="3259792"/>
          </a:xfrm>
          <a:custGeom>
            <a:avLst/>
            <a:gdLst/>
            <a:ahLst/>
            <a:cxnLst/>
            <a:rect r="r" b="b" t="t" l="l"/>
            <a:pathLst>
              <a:path h="3259792" w="10438872">
                <a:moveTo>
                  <a:pt x="0" y="0"/>
                </a:moveTo>
                <a:lnTo>
                  <a:pt x="10438872" y="0"/>
                </a:lnTo>
                <a:lnTo>
                  <a:pt x="10438872" y="3259792"/>
                </a:lnTo>
                <a:lnTo>
                  <a:pt x="0" y="3259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avec un paquet d’ondes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26517" y="2983579"/>
            <a:ext cx="7929665" cy="50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  <a:spcBef>
                <a:spcPct val="0"/>
              </a:spcBef>
            </a:pPr>
            <a:r>
              <a:rPr lang="en-US" b="true" sz="3174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Densité de probablité d’un paquet d’onde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032" y="3702533"/>
            <a:ext cx="7231272" cy="5423454"/>
          </a:xfrm>
          <a:custGeom>
            <a:avLst/>
            <a:gdLst/>
            <a:ahLst/>
            <a:cxnLst/>
            <a:rect r="r" b="b" t="t" l="l"/>
            <a:pathLst>
              <a:path h="5423454" w="7231272">
                <a:moveTo>
                  <a:pt x="0" y="0"/>
                </a:moveTo>
                <a:lnTo>
                  <a:pt x="7231272" y="0"/>
                </a:lnTo>
                <a:lnTo>
                  <a:pt x="7231272" y="5423454"/>
                </a:lnTo>
                <a:lnTo>
                  <a:pt x="0" y="54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84930" y="3924863"/>
            <a:ext cx="8689917" cy="5333437"/>
          </a:xfrm>
          <a:custGeom>
            <a:avLst/>
            <a:gdLst/>
            <a:ahLst/>
            <a:cxnLst/>
            <a:rect r="r" b="b" t="t" l="l"/>
            <a:pathLst>
              <a:path h="5333437" w="8689917">
                <a:moveTo>
                  <a:pt x="0" y="0"/>
                </a:moveTo>
                <a:lnTo>
                  <a:pt x="8689917" y="0"/>
                </a:lnTo>
                <a:lnTo>
                  <a:pt x="8689917" y="5333437"/>
                </a:lnTo>
                <a:lnTo>
                  <a:pt x="0" y="5333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Problème avec la modélisation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04530" y="2897801"/>
            <a:ext cx="146939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= 0.2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85852" y="2897801"/>
            <a:ext cx="108807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= 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472" t="5073" r="6938" b="1276"/>
          <a:stretch>
            <a:fillRect/>
          </a:stretch>
        </p:blipFill>
        <p:spPr>
          <a:xfrm flipH="false" flipV="false" rot="0">
            <a:off x="11540998" y="0"/>
            <a:ext cx="6747002" cy="5174118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2259" t="6454" r="6553" b="1807"/>
          <a:stretch>
            <a:fillRect/>
          </a:stretch>
        </p:blipFill>
        <p:spPr>
          <a:xfrm flipH="false" flipV="false" rot="0">
            <a:off x="4764780" y="5126919"/>
            <a:ext cx="6776218" cy="5112882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3133" t="7346" r="6938" b="1790"/>
          <a:stretch>
            <a:fillRect/>
          </a:stretch>
        </p:blipFill>
        <p:spPr>
          <a:xfrm flipH="false" flipV="false" rot="0">
            <a:off x="11540998" y="5174118"/>
            <a:ext cx="6747002" cy="5112882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145" t="5122" r="6553" b="962"/>
          <a:stretch>
            <a:fillRect/>
          </a:stretch>
        </p:blipFill>
        <p:spPr>
          <a:xfrm flipH="false" flipV="false" rot="0">
            <a:off x="4764780" y="0"/>
            <a:ext cx="6776218" cy="511563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7773" y="3217261"/>
            <a:ext cx="4948241" cy="70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b="true" sz="4551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97487" y="2183347"/>
            <a:ext cx="4413179" cy="2353695"/>
          </a:xfrm>
          <a:custGeom>
            <a:avLst/>
            <a:gdLst/>
            <a:ahLst/>
            <a:cxnLst/>
            <a:rect r="r" b="b" t="t" l="l"/>
            <a:pathLst>
              <a:path h="2353695" w="4413179">
                <a:moveTo>
                  <a:pt x="0" y="0"/>
                </a:moveTo>
                <a:lnTo>
                  <a:pt x="4413179" y="0"/>
                </a:lnTo>
                <a:lnTo>
                  <a:pt x="4413179" y="2353696"/>
                </a:lnTo>
                <a:lnTo>
                  <a:pt x="0" y="2353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46467" y="6676466"/>
            <a:ext cx="915472" cy="1061396"/>
            <a:chOff x="0" y="0"/>
            <a:chExt cx="70105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1053" cy="812800"/>
            </a:xfrm>
            <a:custGeom>
              <a:avLst/>
              <a:gdLst/>
              <a:ahLst/>
              <a:cxnLst/>
              <a:rect r="r" b="b" t="t" l="l"/>
              <a:pathLst>
                <a:path h="812800" w="701053">
                  <a:moveTo>
                    <a:pt x="350527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97853" y="0"/>
                  </a:lnTo>
                  <a:lnTo>
                    <a:pt x="497853" y="406400"/>
                  </a:lnTo>
                  <a:lnTo>
                    <a:pt x="701053" y="406400"/>
                  </a:lnTo>
                  <a:lnTo>
                    <a:pt x="350527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294653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1714" y="2619547"/>
            <a:ext cx="4041858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Principe d’incertitude de Heisenberg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3688" y="4813268"/>
            <a:ext cx="986103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grand =&gt; on ne connait pas précisement sa position  mais précisement sa quantité de mouvement et son énérgie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765" y="8017878"/>
            <a:ext cx="13362877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Le paquet d’onde se comporte comme une onde stationnaire pour σ grand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78196" y="3448573"/>
            <a:ext cx="9663993" cy="48319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6228" y="2658186"/>
            <a:ext cx="884195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Paquet d’onde avec σ = 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97102" y="4551077"/>
            <a:ext cx="7382909" cy="148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b="true" sz="3247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Le paquet d’onde tend à se comporter comme une onde stationnaire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3717" y="3307592"/>
            <a:ext cx="9228905" cy="5739081"/>
          </a:xfrm>
          <a:custGeom>
            <a:avLst/>
            <a:gdLst/>
            <a:ahLst/>
            <a:cxnLst/>
            <a:rect r="r" b="b" t="t" l="l"/>
            <a:pathLst>
              <a:path h="5739081" w="9228905">
                <a:moveTo>
                  <a:pt x="0" y="0"/>
                </a:moveTo>
                <a:lnTo>
                  <a:pt x="9228906" y="0"/>
                </a:lnTo>
                <a:lnTo>
                  <a:pt x="9228906" y="5739081"/>
                </a:lnTo>
                <a:lnTo>
                  <a:pt x="0" y="5739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85765" y="4189049"/>
            <a:ext cx="1377566" cy="137756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6813" y="2727759"/>
            <a:ext cx="7175184" cy="44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8"/>
              </a:lnSpc>
              <a:spcBef>
                <a:spcPct val="0"/>
              </a:spcBef>
            </a:pPr>
            <a:r>
              <a:rPr lang="en-US" b="true" sz="2798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Graphique du paquet d’onde pour σ grand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4821" y="2801134"/>
            <a:ext cx="6190570" cy="104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b="true" sz="3401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Oscillation lors de la convergence vers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23637" y="5877095"/>
            <a:ext cx="573293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794719"/>
            <a:ext cx="15225150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Comparaison des prédictions avec les mesures expérimentales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26504" y="2768289"/>
            <a:ext cx="531177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Mesures expérimentales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1570" y="2767342"/>
            <a:ext cx="26168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Prédictions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2875" y="3360380"/>
            <a:ext cx="5003866" cy="6012397"/>
          </a:xfrm>
          <a:custGeom>
            <a:avLst/>
            <a:gdLst/>
            <a:ahLst/>
            <a:cxnLst/>
            <a:rect r="r" b="b" t="t" l="l"/>
            <a:pathLst>
              <a:path h="6012397" w="5003866">
                <a:moveTo>
                  <a:pt x="0" y="0"/>
                </a:moveTo>
                <a:lnTo>
                  <a:pt x="5003866" y="0"/>
                </a:lnTo>
                <a:lnTo>
                  <a:pt x="5003866" y="6012397"/>
                </a:lnTo>
                <a:lnTo>
                  <a:pt x="0" y="6012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35334" y="3339789"/>
            <a:ext cx="5525451" cy="6032988"/>
          </a:xfrm>
          <a:custGeom>
            <a:avLst/>
            <a:gdLst/>
            <a:ahLst/>
            <a:cxnLst/>
            <a:rect r="r" b="b" t="t" l="l"/>
            <a:pathLst>
              <a:path h="6032988" w="5525451">
                <a:moveTo>
                  <a:pt x="0" y="0"/>
                </a:moveTo>
                <a:lnTo>
                  <a:pt x="5525451" y="0"/>
                </a:lnTo>
                <a:lnTo>
                  <a:pt x="5525451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1975" y="3338842"/>
            <a:ext cx="7616025" cy="4736096"/>
          </a:xfrm>
          <a:custGeom>
            <a:avLst/>
            <a:gdLst/>
            <a:ahLst/>
            <a:cxnLst/>
            <a:rect r="r" b="b" t="t" l="l"/>
            <a:pathLst>
              <a:path h="4736096" w="7616025">
                <a:moveTo>
                  <a:pt x="0" y="0"/>
                </a:moveTo>
                <a:lnTo>
                  <a:pt x="7616025" y="0"/>
                </a:lnTo>
                <a:lnTo>
                  <a:pt x="7616025" y="4736096"/>
                </a:lnTo>
                <a:lnTo>
                  <a:pt x="0" y="4736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Pertinence du modèle du puits de potentiel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2996" y="2120826"/>
            <a:ext cx="10307637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Permet d’observer l’effet Ramsauer–Townsend </a:t>
            </a:r>
          </a:p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Modélise la résonance</a:t>
            </a:r>
          </a:p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Réflexion, transmission, interférence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1425" y="4664956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Limites du modèle expérimentales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2996" y="5808013"/>
            <a:ext cx="12805648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</a:t>
            </a: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otentiel 1D et non en 3D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Puits rectangulaire ce qui n’est pas le cas dans la réalité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</a:p>
          <a:p>
            <a:pPr algn="just">
              <a:lnSpc>
                <a:spcPts val="4320"/>
              </a:lnSpc>
              <a:spcBef>
                <a:spcPct val="0"/>
              </a:spcBef>
            </a:pPr>
          </a:p>
          <a:p>
            <a:pPr algn="just">
              <a:lnSpc>
                <a:spcPts val="4320"/>
              </a:lnSpc>
              <a:spcBef>
                <a:spcPct val="0"/>
              </a:spcBef>
            </a:pPr>
          </a:p>
          <a:p>
            <a:pPr algn="just">
              <a:lnSpc>
                <a:spcPts val="4320"/>
              </a:lnSpc>
              <a:spcBef>
                <a:spcPct val="0"/>
              </a:spcBef>
            </a:p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36503" y="3044161"/>
            <a:ext cx="4047498" cy="5599039"/>
          </a:xfrm>
          <a:custGeom>
            <a:avLst/>
            <a:gdLst/>
            <a:ahLst/>
            <a:cxnLst/>
            <a:rect r="r" b="b" t="t" l="l"/>
            <a:pathLst>
              <a:path h="5599039" w="4047498">
                <a:moveTo>
                  <a:pt x="0" y="0"/>
                </a:moveTo>
                <a:lnTo>
                  <a:pt x="4047498" y="0"/>
                </a:lnTo>
                <a:lnTo>
                  <a:pt x="4047498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1368" y="3044161"/>
            <a:ext cx="4237805" cy="5599039"/>
          </a:xfrm>
          <a:custGeom>
            <a:avLst/>
            <a:gdLst/>
            <a:ahLst/>
            <a:cxnLst/>
            <a:rect r="r" b="b" t="t" l="l"/>
            <a:pathLst>
              <a:path h="5599039" w="4237805">
                <a:moveTo>
                  <a:pt x="0" y="0"/>
                </a:moveTo>
                <a:lnTo>
                  <a:pt x="4237805" y="0"/>
                </a:lnTo>
                <a:lnTo>
                  <a:pt x="4237805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49395" y="2024986"/>
            <a:ext cx="349821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Nommé après: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66872" y="8986101"/>
            <a:ext cx="358679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C</a:t>
            </a: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arl Ramsauer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01607" y="8986101"/>
            <a:ext cx="371729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J</a:t>
            </a: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ohn Townsend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21398" y="2560769"/>
            <a:ext cx="984932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L’effet Ramsauer–Townsend s’observe pour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7586" y="4164653"/>
            <a:ext cx="492829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Une onde stationnaire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00783" y="4012494"/>
            <a:ext cx="8458517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Un paquets d’ondes avec un sigma élevée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518" y="3044161"/>
            <a:ext cx="7625413" cy="5347585"/>
          </a:xfrm>
          <a:custGeom>
            <a:avLst/>
            <a:gdLst/>
            <a:ahLst/>
            <a:cxnLst/>
            <a:rect r="r" b="b" t="t" l="l"/>
            <a:pathLst>
              <a:path h="5347585" w="7625413">
                <a:moveTo>
                  <a:pt x="0" y="0"/>
                </a:moveTo>
                <a:lnTo>
                  <a:pt x="7625413" y="0"/>
                </a:lnTo>
                <a:lnTo>
                  <a:pt x="7625413" y="5347585"/>
                </a:lnTo>
                <a:lnTo>
                  <a:pt x="0" y="5347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793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905486"/>
            <a:ext cx="235140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Énergie &gt; 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863556"/>
            <a:ext cx="254142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1 Dimension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6720931"/>
            <a:ext cx="598043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V₀ et largeur du puits variable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Situation étudiée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494" y="2015461"/>
            <a:ext cx="1055591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Puits de potentiel de profondeur finie -V0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99546" y="5758906"/>
            <a:ext cx="124031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V₀ &gt; 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2724150"/>
            <a:ext cx="8290476" cy="6217857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144000" y="2724150"/>
            <a:ext cx="8290476" cy="621785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77" y="2216276"/>
            <a:ext cx="1421800" cy="4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σ = 0.05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4836" y="4883072"/>
            <a:ext cx="2933637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Fonction d’onde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41275" y="6474038"/>
            <a:ext cx="3940759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Densité de probabilité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155" y="2349159"/>
            <a:ext cx="11392929" cy="7100975"/>
          </a:xfrm>
          <a:custGeom>
            <a:avLst/>
            <a:gdLst/>
            <a:ahLst/>
            <a:cxnLst/>
            <a:rect r="r" b="b" t="t" l="l"/>
            <a:pathLst>
              <a:path h="7100975" w="11392929">
                <a:moveTo>
                  <a:pt x="0" y="0"/>
                </a:moveTo>
                <a:lnTo>
                  <a:pt x="11392929" y="0"/>
                </a:lnTo>
                <a:lnTo>
                  <a:pt x="11392929" y="7100975"/>
                </a:lnTo>
                <a:lnTo>
                  <a:pt x="0" y="7100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7470" y="4674857"/>
            <a:ext cx="4529440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Convergence lisse vers 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7585" y="1250156"/>
            <a:ext cx="14392831" cy="8672713"/>
          </a:xfrm>
          <a:custGeom>
            <a:avLst/>
            <a:gdLst/>
            <a:ahLst/>
            <a:cxnLst/>
            <a:rect r="r" b="b" t="t" l="l"/>
            <a:pathLst>
              <a:path h="8672713" w="14392831">
                <a:moveTo>
                  <a:pt x="0" y="0"/>
                </a:moveTo>
                <a:lnTo>
                  <a:pt x="14392830" y="0"/>
                </a:lnTo>
                <a:lnTo>
                  <a:pt x="14392830" y="8672713"/>
                </a:lnTo>
                <a:lnTo>
                  <a:pt x="0" y="8672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77" t="-8870" r="-9261" b="-46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4150" y="364331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Etats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5362" t="4626" r="6523" b="4626"/>
          <a:stretch>
            <a:fillRect/>
          </a:stretch>
        </p:blipFill>
        <p:spPr>
          <a:xfrm flipH="false" flipV="false" rot="0">
            <a:off x="921544" y="1876425"/>
            <a:ext cx="9257026" cy="768652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Ondes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38615" y="4111495"/>
            <a:ext cx="1889747" cy="47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b="true" sz="302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 E =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1282" y="5117394"/>
            <a:ext cx="6295293" cy="91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99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Coefficient de transmission T = 0.9</a:t>
            </a:r>
          </a:p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L’onde réfléchie oscille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DAGphG0UwXA</dc:identifier>
  <dcterms:modified xsi:type="dcterms:W3CDTF">2011-08-01T06:04:30Z</dcterms:modified>
  <cp:revision>1</cp:revision>
  <dc:title>Projet pysique moderne</dc:title>
</cp:coreProperties>
</file>